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9"/>
  </p:notesMasterIdLst>
  <p:sldIdLst>
    <p:sldId id="257" r:id="rId2"/>
    <p:sldId id="263" r:id="rId3"/>
    <p:sldId id="260" r:id="rId4"/>
    <p:sldId id="266" r:id="rId5"/>
    <p:sldId id="275" r:id="rId6"/>
    <p:sldId id="265" r:id="rId7"/>
    <p:sldId id="276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674CF-8468-4B4B-A64B-13131CAEF17F}" type="datetimeFigureOut">
              <a:rPr lang="it-IT" smtClean="0"/>
              <a:pPr/>
              <a:t>30/10/2013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FB9AB-ADEC-41B2-9B77-92B941E89A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55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7FC78-1433-4F2E-8F7B-58F655705C93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E383-4883-4494-9C80-F3645E93E28A}" type="datetimeFigureOut">
              <a:rPr lang="it-IT" smtClean="0"/>
              <a:pPr/>
              <a:t>30/10/2013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F57D-AA79-40A0-9DD3-EF3C721500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E383-4883-4494-9C80-F3645E93E28A}" type="datetimeFigureOut">
              <a:rPr lang="it-IT" smtClean="0"/>
              <a:pPr/>
              <a:t>30/10/2013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F57D-AA79-40A0-9DD3-EF3C721500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E383-4883-4494-9C80-F3645E93E28A}" type="datetimeFigureOut">
              <a:rPr lang="it-IT" smtClean="0"/>
              <a:pPr/>
              <a:t>30/10/2013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F57D-AA79-40A0-9DD3-EF3C721500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288925"/>
            <a:ext cx="297656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E383-4883-4494-9C80-F3645E93E28A}" type="datetimeFigureOut">
              <a:rPr lang="it-IT" smtClean="0"/>
              <a:pPr/>
              <a:t>30/10/2013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F57D-AA79-40A0-9DD3-EF3C721500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E383-4883-4494-9C80-F3645E93E28A}" type="datetimeFigureOut">
              <a:rPr lang="it-IT" smtClean="0"/>
              <a:pPr/>
              <a:t>30/10/2013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F57D-AA79-40A0-9DD3-EF3C721500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E383-4883-4494-9C80-F3645E93E28A}" type="datetimeFigureOut">
              <a:rPr lang="it-IT" smtClean="0"/>
              <a:pPr/>
              <a:t>30/10/2013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F57D-AA79-40A0-9DD3-EF3C721500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E383-4883-4494-9C80-F3645E93E28A}" type="datetimeFigureOut">
              <a:rPr lang="it-IT" smtClean="0"/>
              <a:pPr/>
              <a:t>30/10/2013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F57D-AA79-40A0-9DD3-EF3C721500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E383-4883-4494-9C80-F3645E93E28A}" type="datetimeFigureOut">
              <a:rPr lang="it-IT" smtClean="0"/>
              <a:pPr/>
              <a:t>30/10/2013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F57D-AA79-40A0-9DD3-EF3C721500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E383-4883-4494-9C80-F3645E93E28A}" type="datetimeFigureOut">
              <a:rPr lang="it-IT" smtClean="0"/>
              <a:pPr/>
              <a:t>30/10/2013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F57D-AA79-40A0-9DD3-EF3C721500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E383-4883-4494-9C80-F3645E93E28A}" type="datetimeFigureOut">
              <a:rPr lang="it-IT" smtClean="0"/>
              <a:pPr/>
              <a:t>30/10/2013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F57D-AA79-40A0-9DD3-EF3C721500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E383-4883-4494-9C80-F3645E93E28A}" type="datetimeFigureOut">
              <a:rPr lang="it-IT" smtClean="0"/>
              <a:pPr/>
              <a:t>30/10/2013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F57D-AA79-40A0-9DD3-EF3C721500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4E383-4883-4494-9C80-F3645E93E28A}" type="datetimeFigureOut">
              <a:rPr lang="it-IT" smtClean="0"/>
              <a:pPr/>
              <a:t>30/10/2013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3F57D-AA79-40A0-9DD3-EF3C7215003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9552" y="1844824"/>
            <a:ext cx="7772400" cy="2590800"/>
          </a:xfrm>
        </p:spPr>
        <p:txBody>
          <a:bodyPr lIns="91440" rIns="91440" anchor="t">
            <a:normAutofit fontScale="90000"/>
          </a:bodyPr>
          <a:lstStyle/>
          <a:p>
            <a:r>
              <a:rPr lang="en-GB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100" b="1" cap="all" dirty="0">
                <a:solidFill>
                  <a:srgbClr val="002060"/>
                </a:solidFill>
              </a:rPr>
              <a:t>Benessere organizzativo e performance </a:t>
            </a:r>
            <a:br>
              <a:rPr lang="it-IT" sz="3100" b="1" cap="all" dirty="0">
                <a:solidFill>
                  <a:srgbClr val="002060"/>
                </a:solidFill>
              </a:rPr>
            </a:br>
            <a:r>
              <a:rPr lang="it-IT" sz="3100" b="1" cap="all" dirty="0">
                <a:solidFill>
                  <a:srgbClr val="002060"/>
                </a:solidFill>
              </a:rPr>
              <a:t>lavoro e sviluppo sostenibili</a:t>
            </a:r>
            <a:r>
              <a:rPr lang="it-IT" sz="3100" b="1" cap="all" dirty="0"/>
              <a:t/>
            </a:r>
            <a:br>
              <a:rPr lang="it-IT" sz="3100" b="1" cap="all" dirty="0"/>
            </a:br>
            <a:r>
              <a:rPr lang="it-IT" sz="3100" b="1" cap="all" dirty="0" smtClean="0"/>
              <a:t>					</a:t>
            </a:r>
            <a:r>
              <a:rPr lang="en-US" sz="3200" i="1" dirty="0" smtClean="0"/>
              <a:t>Rosanna </a:t>
            </a:r>
            <a:r>
              <a:rPr lang="en-US" sz="3200" i="1" dirty="0"/>
              <a:t>Gallo</a:t>
            </a:r>
            <a:br>
              <a:rPr lang="en-US" sz="3200" i="1" dirty="0"/>
            </a:br>
            <a:r>
              <a:rPr lang="it-IT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it-IT" sz="4000" dirty="0" smtClean="0"/>
              <a:t/>
            </a:r>
            <a:br>
              <a:rPr lang="it-IT" sz="4000" dirty="0" smtClean="0"/>
            </a:br>
            <a:endParaRPr lang="it-IT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http://www.amapola.it/wp2/wp-content/uploads/2013/10/forum-sostenibilit%C3%A0-h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451" y="4683485"/>
            <a:ext cx="6768752" cy="21561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fleetblog.it/wp-content/uploads/2012/09/sisif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4680520" cy="46438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2915816" y="2564904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FRUSTRAZIONE</a:t>
            </a:r>
          </a:p>
          <a:p>
            <a:endParaRPr lang="it-IT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     IMPOTENZA</a:t>
            </a:r>
          </a:p>
          <a:p>
            <a:endParaRPr lang="it-IT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MALESSERE     </a:t>
            </a:r>
            <a:r>
              <a:rPr lang="it-I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	SOLITUDINE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047656" y="364502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2800" b="1" cap="all" dirty="0">
                <a:latin typeface="+mj-lt"/>
                <a:ea typeface="+mj-ea"/>
                <a:cs typeface="+mj-cs"/>
              </a:rPr>
              <a:t>POTENZIALE ?</a:t>
            </a:r>
          </a:p>
        </p:txBody>
      </p:sp>
      <p:sp>
        <p:nvSpPr>
          <p:cNvPr id="7" name="Titolo 6"/>
          <p:cNvSpPr txBox="1"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it-IT" sz="2800" b="1" cap="all" dirty="0"/>
              <a:t>IN-SOSTENIBILITÁ ?</a:t>
            </a:r>
          </a:p>
        </p:txBody>
      </p:sp>
      <p:pic>
        <p:nvPicPr>
          <p:cNvPr id="9" name="Picture 14" descr="http://us.cdn1.123rf.com/168nwm/dagadu/dagadu1202/dagadu120200147/12152599-uomo-stan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5" y="4688482"/>
            <a:ext cx="2123961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2987824" y="2708920"/>
            <a:ext cx="3456384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interdipendenza </a:t>
            </a:r>
            <a:r>
              <a:rPr lang="it-IT" sz="28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sistemica nelle organizzazioni</a:t>
            </a:r>
          </a:p>
        </p:txBody>
      </p:sp>
      <p:pic>
        <p:nvPicPr>
          <p:cNvPr id="17410" name="Picture 2" descr="http://cdn.blogosfere.it/ecoalfabeta/images/settembre/interdependence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76672"/>
            <a:ext cx="1584176" cy="1590513"/>
          </a:xfrm>
          <a:prstGeom prst="rect">
            <a:avLst/>
          </a:prstGeom>
          <a:noFill/>
        </p:spPr>
      </p:pic>
      <p:pic>
        <p:nvPicPr>
          <p:cNvPr id="17412" name="Picture 4" descr="http://www.fondazioneimpresa.it/wp-content/uploads/2011/06/rete_impre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1764195" cy="1485639"/>
          </a:xfrm>
          <a:prstGeom prst="rect">
            <a:avLst/>
          </a:prstGeom>
          <a:noFill/>
        </p:spPr>
      </p:pic>
      <p:pic>
        <p:nvPicPr>
          <p:cNvPr id="17416" name="Picture 8" descr="http://us.cdn3.123rf.com/168nwm/teolin/teolin1112/teolin111200010/11474877-silhouette-di-camminare-dell-39-uomo-illustrazione-vettori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76672"/>
            <a:ext cx="1162050" cy="1600200"/>
          </a:xfrm>
          <a:prstGeom prst="rect">
            <a:avLst/>
          </a:prstGeom>
          <a:noFill/>
        </p:spPr>
      </p:pic>
      <p:cxnSp>
        <p:nvCxnSpPr>
          <p:cNvPr id="21" name="Connettore 2 20"/>
          <p:cNvCxnSpPr/>
          <p:nvPr/>
        </p:nvCxnSpPr>
        <p:spPr>
          <a:xfrm>
            <a:off x="2771800" y="1484784"/>
            <a:ext cx="18002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1619672" y="2204864"/>
            <a:ext cx="0" cy="151216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2" name="AutoShape 14" descr="data:image/jpeg;base64,/9j/4AAQSkZJRgABAQAAAQABAAD/2wCEAAkGBhISERUUEBQWFRUUGBQXFBQVEhQcFxQWFRUVFBQUFBUYGyYeFxojGRUUHy8gIycpLCwsFx4xNTAqNSYrLCkBCQoKDgwOGg8PGiokHCIuLCwsLC0sLCwpLCwsLywsKSksKSwsLCkpLCwsLCwpLCksLCksLCkpLCksKSkpLCkpLP/AABEIAMwAzAMBIgACEQEDEQH/xAAcAAACAgMBAQAAAAAAAAAAAAAABQMEAgYHAQj/xABHEAABAwEDBwkEBwUHBQAAAAABAAIDEQQhMQUGEiJBUXEyYXKBkaGxwdETQlKyByMzgpLh8BRiorPCFkNTc5PD0hV0g7Ti/8QAGQEBAAMBAQAAAAAAAAAAAAAAAAECAwQF/8QAJREAAwACAgEEAgMBAAAAAAAAAAECAxEhMRIEE0FRImEyUnEj/9oADAMBAAIRAxEAPwDuKEIQAhCEAIQhACEIQAhCEAIQqs+VIWcqRo5qivYEBaQlP9o4z9mySTnZGSpY8vwE0LtA7ngtPegGKFhFM1wq0hw3gg+CzQAhCEAIQhACEIQAhCEAIQhACEIQAhVpMoRjFw6r/BQOyyzZ2ucB+fcgGCEgtGczR/eMHM0Fx7TQJXaM5wcBI7i7RHY0A7N6A2+WdreU4DiQFVdliP3dJ/QaStKky7IeQxjTvpUnrKp2i3zv5UjqYaIww7kBu9oy8Rg1red8jR3Nr5JRas7BtmA/yo695K1P9mLjtcThWpqeZMP+isjFZnEfutxN29AZWzOdrq6r5P8AMkNOwUp3pfJnBKbmNYzg2pHWrrTGPs4a85qacaYLw2x2xrAeh6qCRNPa53mrpHV2X4bOpWYMuWlgAEhcBsfrDsKc2eRzxc+jt3shRSSWWduxjvujzQgXw5ymoL4WV+JhLT3Uom1kzuZ8crOZ2i8d4B7yqEkpB+shb+GnesG2aB2wsOAvqEBtdkzl0sHxP5qljuvEJlFlauLHcW0eP4ST3LnluyKWbiDt2Ybd29YRue2mi4im4nwUg6ZHlGJ2DxXcTQ9hVkFc4iy5aBc5wcB8baq7Zs5CMYqb9Bxb13EBAb0havZ86mbXub02hw7RQpnZsuNdg5juDqdx9UA1QqYyrHWhNDz+oqFZina7kkHgcOKAzQhCAEIQgOf2rORlnnMModdg6lQRUjDEYJrZ5bPOLi081x/hN4Wn5/x0ttRtb4OPqo8nbF1TgmoVHJWeptz8G4T5rtN7O7/ib+xLZ8iSNOFabrj2FXrFb3tDb6gg3G/B3oQnkGUQ4Ue2v651g8bRusiZpj4iMQQRjUYL0tx8di3aSxQyXXCuw+h4hULTmqDyTTgbuwqmjQ12A6Lmnds5rxgmE1nZNQtdRw3rJ+bcrefHYdvCqrPyXKK6vAV8ioJPBYJWYV6j5frBe+1f/eMDuLSCsgyZuAd1H81n+0z7nfgrxCAyFpaRTWj4AUvVGaA6Vzi7nvG9Xf2yf4Xfg/JYi2T4aJ/09vGiAiibNgNKnOPVex5IJvkIbW8+HALIvnIwf4LE2OV2LTXeSPVAZW+0N0dBl+FTsoL0v9jt7P13Jk3I0p3AKT/o499/UKfmgE+gK/mPBSQ2F7uS00pjS7802PsYxWgu2uPmVStmcIFQNm4eZVlLrpFXSntmTcigAGRwHMPUr1zoI7wASPed6la7bsvSGtKDnxPaUgyrM5ztYk0pidtBVbz6em+eDCvUSujZsp58xMrR1eZgr/FgttzAnMsLpjUe00QGk1oGgnH73cuG2td4zAiDbDFTdf2BM2KcaWicWR3vZsaEIXObghCEBzD6SoqWmMjaHV/gPmUvycnv0l2Yl8bmgnROtQE6NQcd2A7Ugye8L0ML3jPOzr/obLZjyP8Ayf7f5pvAk1lfqt6R72j0TWAlZUaIu1vb97y9FOJyMCVVpyeJ8FNorLRtszflJ4BNxpTEb3AHDmJQcsHa0HrVecaruHgQVDI1FKDpotOy2zaw9yhky9EKVYbxXkje5vi0qhK1UrWy9vQH8yRX9uSnuUNH5zQD3T+AKvJnhAPdP4AkE7FQmjWiwSUeezaLRnpG03Mcahrrg3BzQ8dzgqUufXwxu63AeASG2R3joQ/ymKv7NTOGNFaz3tjz+1srydVo1Xm8uJqGkjaNtFUOX5Xco06NAqlmZe7oP8KeawEauscJ9FXkprssPn0sTU868tJvPE+KibHeOLfEKOYGp4nxVvkp8EFqwPAqhlPlu6TvEq5K41pvICXW2WpPE+KuuyPgT2sL6GzWhDbJEBu8yPJcAjs5kka1oJq4A0BNKnE0X0NkOn7PFo4aI7dvfVcnqnykdfplwy8hCFyHUCEIQGpZ7Ww2fQlYAdI0cCTeBQdWISmy2qyz3vb7N/xC49ouP3gm30jw1s7T8LvEtPktNycurFCqd/JyZsjmtfBuLMjEAezcHitaGgNKEXHAm8blYiFDRwLTucKHqrjxCWWCdzRqki8eafQW7SFJGhw4eSq/JfssvF/o8I5PE+BU1FkLIx1PZu0TWoBqRgbqHyKHxvbi2o3tv7seyqz2aeJBaBqu6J8FHI1ZWiZug++/RfcbjyScDesnhWRV9FGVqpWll46I+d6YyNVO0NvHR/qctE+jJrsUzsVGZiaztVGZi3TMGipao7x0Iv5bFD7NXrSy8dGP5GqEMVpfCIpcsjgZe7oO8WrERqwwXnoH54wpYrI93Ja489KD8RoFHklvZPi3rRT0LxxHiFFMxOBk2l8jgOZv/I+igktcTPs21O/b2nyWfubf4rZr7Wl+T0K48mSOIIbQVBq64XGtwxKinybZ475n6R+EXdwv7wprVlCRxxoNw9Ugtaspun+T1/hHlErhb/0vNzhGm2OCMNaTQmmzbQDzXbbDZRHG1gwaAPXvqvn/ACHBp2uJo2up21Hmvodc2eVNaR04adTtghCFgbAhCEBrufkVbI7mvWhZOXSc54Q6Ah3Iv07zyaEXUWlx5AqNKzvD27iQD1OwPXRdOG1KaZy58bppou2U3dbfGnmmsMiTWeItqHAg6txFDy2703s7VaiiLTn3DpDwcFaZanDA9qrOF3W35gPNT6KyNiZ+UbjptBoHHsBJFCoXOs5xbo8KjvaVFM253B3gVC5tyjxWyXT0TvggOEjm/f8A+YKjkyfEafXHCmMd95O7nKoytVK1s5PRPzFX8P2U8/0M5MkRH++P8CrS5Hg2zHtjCRTxqhPEtVjf9jJ5J/qbLPZbGDrSnBt3tWC4NAFwbXCiqvtVgbhrHjK7z0Uit0ev1M+Rqr+zUzi2uWyKy6fCRsP9oYmh3so6UFbmtbXWaKXcQepL7RnFK/Cje89p9FSijuf0R87fReCNWnFC+CKy212ettDy8Fzib9qidad47FM1l46/AqGSNXXZm3wQPmFf1uKWWpXpGX9TvAqtHkiWTkig+J1w6tp6lPkp5ZKl1wiTMuLSt8IHxA9hB8l3lcfzSyUxtrjEb9KUEE30DWgguuGF11+9dgXBmpVW0d2KXM6YIQhZGoIQhAUstMrBIN4p3iq5fkWdzKFpIN2HmF1XKH2UnQd8pXKrG2jiNznDsJC6fT/KOX1HwzcLJlMPbSZocKGt2wX9XUmEdhBvidUfC492lj29q16zcl3Rf8pTezzUwPYoqNPgTe1+RZlNBRwLTVlx/wAxmBwPUrNF4zKGqQ8aTduClFmafs30/ddeOqt47aLPbXZrpPoryC48CoKXDgFbkgkFxZXnaQR1g0PZVVBIAAHXGgucCDhzqUyrT0V5WqnaW4cD8xV95BwIPWqlobeOB8Vqn0ZNdiqdioTsxTWdqozsuK3TMGitbGa3U35QoPZq7am63Z4BQtAOF/BTL4RFLlkcbLncG+P5IEauRWCQg0YfdvNGjbtdRSjJuiKyOA4X95u7lR5JXyaLFT1wLdC8dfyuWQsDjjqjecepvrRTyZRjZURCpodb/wCj5XJdNlIu5XdgoTunxwW1ErnklkdFHgNNw2nZw2DxSbKWVJHXVoNw9VYlcDWm7zallqV4xpPb5ZSsja0uEbH9FMVbY525h76+gXX1yz6IYvrpnfuU/ib6ldTXHme7Z2Yv4IEIQsjUEIQgIrXXQdS/VN2+7Bc5nyK9ri+LXaSSR7za34e8OHYulFanZTcFabcPaKXCtaYqyfUkV4dtyaWMao4DwV79kY8guGsKawuPX8Q4qNthdGADrNAA0hzfEMR4Lb3FRj7TkzeNR3Rd3AlWCFE8VY6m1ru9pCsUVfkt8HjbS4YFeMyq7RGk0GoBPYvHBVWt1RwCaTG2kTS22E8uIH7rSoJZ7LdVlMaUDhtv5JUMrVStLMODvEK3givuMsyTWLaD22jycqsttsA92vETHxKXTsVC0R3HrWqxL7Zl7r+kPLTlmytcfqgTv9kzdvdeqsmdYwZHTrA8Aldtj1z1eAVf2amcMtckVmpPgvzZeleHUo2hbSgqb9Kt54BLpJHONXEniVK2O48W/wBSBGtJmZ6RnV1XbIAzHonxaPNQyRq7oXngfmb6LAwkmgFTzee5TvW2yNb0kKZmY9Xn6Ko2zSSGjBXeTgOJWxNyYPfvw1Qbrq4nbipTQCgAAGAAu7Fz16hL+J0x6dv+Q5+jGxGJ8ja1q3ScaYGoAA7+xdDWmfR9jPwi/wBz8lua5G2+WdaSXCBCEIAQhYSSBoJOxAZrVWto5w3EjsJC1DOP6TLY66zsbDG7CQUe49ZGi081Kp/kC0F8EbnEuLmgkk1JO0k71LlpbKqk3ofwK/El8CYRKCxjNk9rq6OqTWtMDxbv5wq7gWCjxT94ck9ezrTNiyUp6Ia2KXYKuwao4JpJk9hvALT+6aV4jA9iquyY4CjXA9JvmPRXVIzcMXShUrQ3Dg7xCaS2OX4Aei8f1aKpz2OSo+rdgdgO0biVoqRk4f0KJ2qhaGXHgU5lsUn+G/8AAVUmyXMQaRP27KeK3Vr7MXFfQvtbNcqDQTebI8xcdSl+Jewede5eNyE/3nMHR0nHvDR4osspdh4qb6FjWXHiPAr1kdTQXncMU3bktjcdJ3E0HY31XpAAo0ADcBRZP1CXRqvTt9i1th2vP3QfE+nasiABQCg3D9XqxIVWkK5qt12dUwp6IXlVnlTSFV3lULmz5l2kMbJvLh3Co8StuitgK4u+2TMm+pcRcKjEHiFs+b2dD5HljqEtAq5puqa3U6lKIOktkBWaWWKQkJi1SQZLCWIOFCs0IDScvZiA1fZ6NJxYRqO5nNSPJ1p/ZyI3tMLqmgJqx1+w9a6kl2VMhxTtpI0Hqw5xuQCuwW4OoDc7ccDwO1OIlplqyPPZCSwe2h+Ak6TeiU2yJl9rxqu0gMWm6RnEHFQDZ2LJRWeZrhVpr5cRsUqkHhWBWZWBQCfKFqe2UhriBotNOcl9fAKlLlWQUvG3EbqeqsZV+1PQb8z0rtOzg7xauiJTSOa6abMpcuShrjq3BtLt8jGnbucVQtGcU1DTR2+7+a8mcNF9dzP5sSW2jA8CtlE/Ri8lfZbtuWJtIgPoATgB6JvYnkxRlxqSxpJ3ktFStatvLdxK2SxfZR9BvyhY5klK0bYW3T2EirSKxIVVkXKdRXeq0hViRKLflZrTos1nbhg3pFCSS0TBoq40HOkdqyk590dWt+I4nhuWUdkltD7vrHbB7rVuub30fAEPn1nY090cB5oQajkfNq0WijQDHHtJ5Tl0bN/M6Kzt1Wiu07TxK2CzWFrBRoAVgBWII44AFKhCAEIQgBCEIDF8YOK1vLeZ7JDpx/VyDBzbjXnpitmQgNHs+WJbO4NtQINaCZuB6Q2rarLlNrgCSKHB7b2n0UtssDJGkPAIO8LVbRkCayuL7I7VN7onXtPBAbhVYla7kfLzJTo1MMoxjdgTzVToySDFodzg07kAmy5Noy4V1B4uSK22pxDaXV0/6VLnllZ8crNFhILLw4bnbq8612TOW5ukwi94w6Bu/W1bS+DClyy7oXSaR9xtf9aJLpJLnUqBfjw3Lxmc0ejLdgwb/wDGi5rktly8w4efotFRm5G9utGu6o2lbXZPsmdFvgFzm35fBkfRpuJ2ea6BZrQTGzRaTqtxu2BZ5a2ka4p02SSKjarQ1uJ6tp4Be260aDdKR4YObFIIDPa3ltjZosrR0z8TwWBuQZXywTq1IrcGNve7mJGHAJhkHMWa0UdN9XHiGDlHpbltubeYcVno9+vJte7Gu2m5bWyMDBNEC7JeQIoGgMaBTmTIBeoUgEIQgBCEIAQhCAEIQgBCEIAXhbVeoQCbK+bccwrSjtjhiOtJo8o2mxnRmBli2O95oW5KOaAOFCEBoeddsZMY5IjVuiQeY1Fx3Fa7amD2bOlJ4MW6ZWzSIq+znRJxbTVdzELVrfYidQt0HtJNCdVxdTknZhtWk0umZXD7QhMWrPd/dt/9izpZKwJw9ha2cOBBEba1/wC4s6VTMHKcdFu8+Q2rbaRhps8yk362Sm1zqdq3K251BjWRWdvtZS1ooMAaDHelGR8257a4ujHso3GpkI1iNuj+u1dMzezQhsrdVtXbXm9x4lYXXkdMT4mqZFzDmnf7W3v0q4RjAcfQLoFiycyJoaxoAFwACsgUXqoXBCEIAQhCAEIQgBCEIAQhCAEIQgBCEIAQhCAEIQgCiX5RyPHM0hwTBCA53l7NO1Njc2BrZQ6jQHUDmDTa7HaAWg9WCkzd+jJrHCS1uEsnw01G8wG39XLoCEBHDZ2tFGiikQhACEIQAhCEAIQhACEIQAhC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4" name="AutoShape 16" descr="data:image/jpeg;base64,/9j/4AAQSkZJRgABAQAAAQABAAD/2wCEAAkGBhISERUUEBQWFRUUGBQXFBQVEhQcFxQWFRUVFBQUFBUYGyYeFxojGRUUHy8gIycpLCwsFx4xNTAqNSYrLCkBCQoKDgwOGg8PGiokHCIuLCwsLC0sLCwpLCwsLywsKSksKSwsLCkpLCwsLCwpLCksLCksLCkpLCksKSkpLCkpLP/AABEIAMwAzAMBIgACEQEDEQH/xAAcAAACAgMBAQAAAAAAAAAAAAAABQMEAgYHAQj/xABHEAABAwEDBwkEBwUHBQAAAAABAAIDEQQhMQUGEiJBUXEyYXKBkaGxwdETQlKyByMzgpLh8BRiorPCFkNTc5PD0hV0g7Ti/8QAGQEBAAMBAQAAAAAAAAAAAAAAAAECAwQF/8QAJREAAwACAgEEAgMBAAAAAAAAAAECAxEhMRIEE0FRImEyUnEj/9oADAMBAAIRAxEAPwDuKEIQAhCEAIQhACEIQAhCEAIQqs+VIWcqRo5qivYEBaQlP9o4z9mySTnZGSpY8vwE0LtA7ngtPegGKFhFM1wq0hw3gg+CzQAhCEAIQhACEIQAhCEAIQhACEIQAhVpMoRjFw6r/BQOyyzZ2ucB+fcgGCEgtGczR/eMHM0Fx7TQJXaM5wcBI7i7RHY0A7N6A2+WdreU4DiQFVdliP3dJ/QaStKky7IeQxjTvpUnrKp2i3zv5UjqYaIww7kBu9oy8Rg1red8jR3Nr5JRas7BtmA/yo695K1P9mLjtcThWpqeZMP+isjFZnEfutxN29AZWzOdrq6r5P8AMkNOwUp3pfJnBKbmNYzg2pHWrrTGPs4a85qacaYLw2x2xrAeh6qCRNPa53mrpHV2X4bOpWYMuWlgAEhcBsfrDsKc2eRzxc+jt3shRSSWWduxjvujzQgXw5ymoL4WV+JhLT3Uom1kzuZ8crOZ2i8d4B7yqEkpB+shb+GnesG2aB2wsOAvqEBtdkzl0sHxP5qljuvEJlFlauLHcW0eP4ST3LnluyKWbiDt2Ybd29YRue2mi4im4nwUg6ZHlGJ2DxXcTQ9hVkFc4iy5aBc5wcB8baq7Zs5CMYqb9Bxb13EBAb0havZ86mbXub02hw7RQpnZsuNdg5juDqdx9UA1QqYyrHWhNDz+oqFZina7kkHgcOKAzQhCAEIQgOf2rORlnnMModdg6lQRUjDEYJrZ5bPOLi081x/hN4Wn5/x0ttRtb4OPqo8nbF1TgmoVHJWeptz8G4T5rtN7O7/ib+xLZ8iSNOFabrj2FXrFb3tDb6gg3G/B3oQnkGUQ4Ue2v651g8bRusiZpj4iMQQRjUYL0tx8di3aSxQyXXCuw+h4hULTmqDyTTgbuwqmjQ12A6Lmnds5rxgmE1nZNQtdRw3rJ+bcrefHYdvCqrPyXKK6vAV8ioJPBYJWYV6j5frBe+1f/eMDuLSCsgyZuAd1H81n+0z7nfgrxCAyFpaRTWj4AUvVGaA6Vzi7nvG9Xf2yf4Xfg/JYi2T4aJ/09vGiAiibNgNKnOPVex5IJvkIbW8+HALIvnIwf4LE2OV2LTXeSPVAZW+0N0dBl+FTsoL0v9jt7P13Jk3I0p3AKT/o499/UKfmgE+gK/mPBSQ2F7uS00pjS7802PsYxWgu2uPmVStmcIFQNm4eZVlLrpFXSntmTcigAGRwHMPUr1zoI7wASPed6la7bsvSGtKDnxPaUgyrM5ztYk0pidtBVbz6em+eDCvUSujZsp58xMrR1eZgr/FgttzAnMsLpjUe00QGk1oGgnH73cuG2td4zAiDbDFTdf2BM2KcaWicWR3vZsaEIXObghCEBzD6SoqWmMjaHV/gPmUvycnv0l2Yl8bmgnROtQE6NQcd2A7Ugye8L0ML3jPOzr/obLZjyP8Ayf7f5pvAk1lfqt6R72j0TWAlZUaIu1vb97y9FOJyMCVVpyeJ8FNorLRtszflJ4BNxpTEb3AHDmJQcsHa0HrVecaruHgQVDI1FKDpotOy2zaw9yhky9EKVYbxXkje5vi0qhK1UrWy9vQH8yRX9uSnuUNH5zQD3T+AKvJnhAPdP4AkE7FQmjWiwSUeezaLRnpG03Mcahrrg3BzQ8dzgqUufXwxu63AeASG2R3joQ/ymKv7NTOGNFaz3tjz+1srydVo1Xm8uJqGkjaNtFUOX5Xco06NAqlmZe7oP8KeawEauscJ9FXkprssPn0sTU868tJvPE+KibHeOLfEKOYGp4nxVvkp8EFqwPAqhlPlu6TvEq5K41pvICXW2WpPE+KuuyPgT2sL6GzWhDbJEBu8yPJcAjs5kka1oJq4A0BNKnE0X0NkOn7PFo4aI7dvfVcnqnykdfplwy8hCFyHUCEIQGpZ7Ww2fQlYAdI0cCTeBQdWISmy2qyz3vb7N/xC49ouP3gm30jw1s7T8LvEtPktNycurFCqd/JyZsjmtfBuLMjEAezcHitaGgNKEXHAm8blYiFDRwLTucKHqrjxCWWCdzRqki8eafQW7SFJGhw4eSq/JfssvF/o8I5PE+BU1FkLIx1PZu0TWoBqRgbqHyKHxvbi2o3tv7seyqz2aeJBaBqu6J8FHI1ZWiZug++/RfcbjyScDesnhWRV9FGVqpWll46I+d6YyNVO0NvHR/qctE+jJrsUzsVGZiaztVGZi3TMGipao7x0Iv5bFD7NXrSy8dGP5GqEMVpfCIpcsjgZe7oO8WrERqwwXnoH54wpYrI93Ja489KD8RoFHklvZPi3rRT0LxxHiFFMxOBk2l8jgOZv/I+igktcTPs21O/b2nyWfubf4rZr7Wl+T0K48mSOIIbQVBq64XGtwxKinybZ475n6R+EXdwv7wprVlCRxxoNw9Ugtaspun+T1/hHlErhb/0vNzhGm2OCMNaTQmmzbQDzXbbDZRHG1gwaAPXvqvn/ACHBp2uJo2up21Hmvodc2eVNaR04adTtghCFgbAhCEBrufkVbI7mvWhZOXSc54Q6Ah3Iv07zyaEXUWlx5AqNKzvD27iQD1OwPXRdOG1KaZy58bppou2U3dbfGnmmsMiTWeItqHAg6txFDy2703s7VaiiLTn3DpDwcFaZanDA9qrOF3W35gPNT6KyNiZ+UbjptBoHHsBJFCoXOs5xbo8KjvaVFM253B3gVC5tyjxWyXT0TvggOEjm/f8A+YKjkyfEafXHCmMd95O7nKoytVK1s5PRPzFX8P2U8/0M5MkRH++P8CrS5Hg2zHtjCRTxqhPEtVjf9jJ5J/qbLPZbGDrSnBt3tWC4NAFwbXCiqvtVgbhrHjK7z0Uit0ev1M+Rqr+zUzi2uWyKy6fCRsP9oYmh3so6UFbmtbXWaKXcQepL7RnFK/Cje89p9FSijuf0R87fReCNWnFC+CKy212ettDy8Fzib9qidad47FM1l46/AqGSNXXZm3wQPmFf1uKWWpXpGX9TvAqtHkiWTkig+J1w6tp6lPkp5ZKl1wiTMuLSt8IHxA9hB8l3lcfzSyUxtrjEb9KUEE30DWgguuGF11+9dgXBmpVW0d2KXM6YIQhZGoIQhAUstMrBIN4p3iq5fkWdzKFpIN2HmF1XKH2UnQd8pXKrG2jiNznDsJC6fT/KOX1HwzcLJlMPbSZocKGt2wX9XUmEdhBvidUfC492lj29q16zcl3Rf8pTezzUwPYoqNPgTe1+RZlNBRwLTVlx/wAxmBwPUrNF4zKGqQ8aTduClFmafs30/ddeOqt47aLPbXZrpPoryC48CoKXDgFbkgkFxZXnaQR1g0PZVVBIAAHXGgucCDhzqUyrT0V5WqnaW4cD8xV95BwIPWqlobeOB8Vqn0ZNdiqdioTsxTWdqozsuK3TMGitbGa3U35QoPZq7am63Z4BQtAOF/BTL4RFLlkcbLncG+P5IEauRWCQg0YfdvNGjbtdRSjJuiKyOA4X95u7lR5JXyaLFT1wLdC8dfyuWQsDjjqjecepvrRTyZRjZURCpodb/wCj5XJdNlIu5XdgoTunxwW1ErnklkdFHgNNw2nZw2DxSbKWVJHXVoNw9VYlcDWm7zallqV4xpPb5ZSsja0uEbH9FMVbY525h76+gXX1yz6IYvrpnfuU/ib6ldTXHme7Z2Yv4IEIQsjUEIQgIrXXQdS/VN2+7Bc5nyK9ri+LXaSSR7za34e8OHYulFanZTcFabcPaKXCtaYqyfUkV4dtyaWMao4DwV79kY8guGsKawuPX8Q4qNthdGADrNAA0hzfEMR4Lb3FRj7TkzeNR3Rd3AlWCFE8VY6m1ru9pCsUVfkt8HjbS4YFeMyq7RGk0GoBPYvHBVWt1RwCaTG2kTS22E8uIH7rSoJZ7LdVlMaUDhtv5JUMrVStLMODvEK3givuMsyTWLaD22jycqsttsA92vETHxKXTsVC0R3HrWqxL7Zl7r+kPLTlmytcfqgTv9kzdvdeqsmdYwZHTrA8Aldtj1z1eAVf2amcMtckVmpPgvzZeleHUo2hbSgqb9Kt54BLpJHONXEniVK2O48W/wBSBGtJmZ6RnV1XbIAzHonxaPNQyRq7oXngfmb6LAwkmgFTzee5TvW2yNb0kKZmY9Xn6Ko2zSSGjBXeTgOJWxNyYPfvw1Qbrq4nbipTQCgAAGAAu7Fz16hL+J0x6dv+Q5+jGxGJ8ja1q3ScaYGoAA7+xdDWmfR9jPwi/wBz8lua5G2+WdaSXCBCEIAQhYSSBoJOxAZrVWto5w3EjsJC1DOP6TLY66zsbDG7CQUe49ZGi081Kp/kC0F8EbnEuLmgkk1JO0k71LlpbKqk3ofwK/El8CYRKCxjNk9rq6OqTWtMDxbv5wq7gWCjxT94ck9ezrTNiyUp6Ia2KXYKuwao4JpJk9hvALT+6aV4jA9iquyY4CjXA9JvmPRXVIzcMXShUrQ3Dg7xCaS2OX4Aei8f1aKpz2OSo+rdgdgO0biVoqRk4f0KJ2qhaGXHgU5lsUn+G/8AAVUmyXMQaRP27KeK3Vr7MXFfQvtbNcqDQTebI8xcdSl+Jewede5eNyE/3nMHR0nHvDR4osspdh4qb6FjWXHiPAr1kdTQXncMU3bktjcdJ3E0HY31XpAAo0ADcBRZP1CXRqvTt9i1th2vP3QfE+nasiABQCg3D9XqxIVWkK5qt12dUwp6IXlVnlTSFV3lULmz5l2kMbJvLh3Co8StuitgK4u+2TMm+pcRcKjEHiFs+b2dD5HljqEtAq5puqa3U6lKIOktkBWaWWKQkJi1SQZLCWIOFCs0IDScvZiA1fZ6NJxYRqO5nNSPJ1p/ZyI3tMLqmgJqx1+w9a6kl2VMhxTtpI0Hqw5xuQCuwW4OoDc7ccDwO1OIlplqyPPZCSwe2h+Ak6TeiU2yJl9rxqu0gMWm6RnEHFQDZ2LJRWeZrhVpr5cRsUqkHhWBWZWBQCfKFqe2UhriBotNOcl9fAKlLlWQUvG3EbqeqsZV+1PQb8z0rtOzg7xauiJTSOa6abMpcuShrjq3BtLt8jGnbucVQtGcU1DTR2+7+a8mcNF9dzP5sSW2jA8CtlE/Ri8lfZbtuWJtIgPoATgB6JvYnkxRlxqSxpJ3ktFStatvLdxK2SxfZR9BvyhY5klK0bYW3T2EirSKxIVVkXKdRXeq0hViRKLflZrTos1nbhg3pFCSS0TBoq40HOkdqyk590dWt+I4nhuWUdkltD7vrHbB7rVuub30fAEPn1nY090cB5oQajkfNq0WijQDHHtJ5Tl0bN/M6Kzt1Wiu07TxK2CzWFrBRoAVgBWII44AFKhCAEIQgBCEIDF8YOK1vLeZ7JDpx/VyDBzbjXnpitmQgNHs+WJbO4NtQINaCZuB6Q2rarLlNrgCSKHB7b2n0UtssDJGkPAIO8LVbRkCayuL7I7VN7onXtPBAbhVYla7kfLzJTo1MMoxjdgTzVToySDFodzg07kAmy5Noy4V1B4uSK22pxDaXV0/6VLnllZ8crNFhILLw4bnbq8612TOW5ukwi94w6Bu/W1bS+DClyy7oXSaR9xtf9aJLpJLnUqBfjw3Lxmc0ejLdgwb/wDGi5rktly8w4efotFRm5G9utGu6o2lbXZPsmdFvgFzm35fBkfRpuJ2ea6BZrQTGzRaTqtxu2BZ5a2ka4p02SSKjarQ1uJ6tp4Be260aDdKR4YObFIIDPa3ltjZosrR0z8TwWBuQZXywTq1IrcGNve7mJGHAJhkHMWa0UdN9XHiGDlHpbltubeYcVno9+vJte7Gu2m5bWyMDBNEC7JeQIoGgMaBTmTIBeoUgEIQgBCEIAQhCAEIQgBCEIAXhbVeoQCbK+bccwrSjtjhiOtJo8o2mxnRmBli2O95oW5KOaAOFCEBoeddsZMY5IjVuiQeY1Fx3Fa7amD2bOlJ4MW6ZWzSIq+znRJxbTVdzELVrfYidQt0HtJNCdVxdTknZhtWk0umZXD7QhMWrPd/dt/9izpZKwJw9ha2cOBBEba1/wC4s6VTMHKcdFu8+Q2rbaRhps8yk362Sm1zqdq3K251BjWRWdvtZS1ooMAaDHelGR8257a4ujHso3GpkI1iNuj+u1dMzezQhsrdVtXbXm9x4lYXXkdMT4mqZFzDmnf7W3v0q4RjAcfQLoFiycyJoaxoAFwACsgUXqoXBCEIAQhCAEIQgBCEIAQhCAEIQgBCEIAQhCAEIQgCiX5RyPHM0hwTBCA53l7NO1Njc2BrZQ6jQHUDmDTa7HaAWg9WCkzd+jJrHCS1uEsnw01G8wG39XLoCEBHDZ2tFGiikQhACEIQAhCEAIQhACEIQAhC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7426" name="Picture 18" descr="http://www.dragon1.com/images/enterprise-softwa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05064"/>
            <a:ext cx="2513856" cy="2513856"/>
          </a:xfrm>
          <a:prstGeom prst="rect">
            <a:avLst/>
          </a:prstGeom>
          <a:noFill/>
        </p:spPr>
      </p:pic>
      <p:pic>
        <p:nvPicPr>
          <p:cNvPr id="17430" name="Picture 22" descr="http://www.petervandevoorde.com/wp-content/uploads/2012/09/Business-Tea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581128"/>
            <a:ext cx="3268448" cy="1728192"/>
          </a:xfrm>
          <a:prstGeom prst="rect">
            <a:avLst/>
          </a:prstGeom>
          <a:noFill/>
        </p:spPr>
      </p:pic>
      <p:cxnSp>
        <p:nvCxnSpPr>
          <p:cNvPr id="32" name="Connettore 2 31"/>
          <p:cNvCxnSpPr>
            <a:stCxn id="17426" idx="3"/>
          </p:cNvCxnSpPr>
          <p:nvPr/>
        </p:nvCxnSpPr>
        <p:spPr>
          <a:xfrm>
            <a:off x="2909392" y="5261992"/>
            <a:ext cx="2526704" cy="3921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>
            <a:off x="5652120" y="1628800"/>
            <a:ext cx="2304256" cy="288032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V="1">
            <a:off x="7884368" y="1988840"/>
            <a:ext cx="0" cy="216024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>
            <a:off x="5436096" y="3933056"/>
            <a:ext cx="576064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 flipH="1" flipV="1">
            <a:off x="2699792" y="1556792"/>
            <a:ext cx="1296144" cy="10801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>
            <a:off x="5436096" y="1412776"/>
            <a:ext cx="136815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 flipH="1">
            <a:off x="2699792" y="3933056"/>
            <a:ext cx="1368152" cy="9361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 flipV="1">
            <a:off x="5796136" y="1772816"/>
            <a:ext cx="1224136" cy="9361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/>
          <p:cNvCxnSpPr/>
          <p:nvPr/>
        </p:nvCxnSpPr>
        <p:spPr>
          <a:xfrm flipV="1">
            <a:off x="1691680" y="1556792"/>
            <a:ext cx="2520280" cy="237626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goccedimistero.myblog.it/media/01/01/1956768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709" y="1421487"/>
            <a:ext cx="5001712" cy="3456384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18" name="Rettangolo 17"/>
          <p:cNvSpPr/>
          <p:nvPr/>
        </p:nvSpPr>
        <p:spPr>
          <a:xfrm>
            <a:off x="5508104" y="836712"/>
            <a:ext cx="25470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REDDITIVITÁ</a:t>
            </a:r>
            <a:endParaRPr lang="it-IT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004048" y="5877272"/>
            <a:ext cx="33885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PRODUTTIVITÁ</a:t>
            </a:r>
            <a:endParaRPr lang="it-IT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526464" y="4860449"/>
            <a:ext cx="2656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ENGAGEMENT</a:t>
            </a:r>
            <a:endParaRPr lang="it-IT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259632" y="5445224"/>
            <a:ext cx="21026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BENESSERE</a:t>
            </a:r>
            <a:endParaRPr lang="it-IT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323528" y="2708920"/>
            <a:ext cx="16031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FELICITÁ</a:t>
            </a:r>
            <a:endParaRPr lang="it-IT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83567" y="404664"/>
            <a:ext cx="6375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La goccia nel mare…buone notizie!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3620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 smtClean="0">
                <a:solidFill>
                  <a:srgbClr val="002060"/>
                </a:solidFill>
              </a:rPr>
              <a:t> DOPPIO beneficio di un </a:t>
            </a:r>
            <a:r>
              <a:rPr lang="it-IT" sz="2800" dirty="0">
                <a:solidFill>
                  <a:srgbClr val="002060"/>
                </a:solidFill>
              </a:rPr>
              <a:t>approccio positivo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20314" y="32747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85749" y="32747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427984" y="1268760"/>
            <a:ext cx="1791388" cy="92333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+ ENGAGEMENT</a:t>
            </a:r>
          </a:p>
          <a:p>
            <a:r>
              <a:rPr lang="it-IT" b="1" dirty="0" smtClean="0"/>
              <a:t>+ PRODUTTIVITÁ</a:t>
            </a:r>
          </a:p>
          <a:p>
            <a:r>
              <a:rPr lang="it-IT" b="1" dirty="0" smtClean="0"/>
              <a:t>+ REDDITO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2420888"/>
            <a:ext cx="7056784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ct val="120000"/>
              </a:lnSpc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q"/>
              <a:tabLst>
                <a:tab pos="355600" algn="l"/>
              </a:tabLst>
            </a:pPr>
            <a:r>
              <a:rPr lang="it-IT" b="1" dirty="0" smtClean="0"/>
              <a:t>Performance + 16%</a:t>
            </a:r>
            <a:r>
              <a:rPr lang="it-IT" dirty="0" smtClean="0"/>
              <a:t> </a:t>
            </a:r>
            <a:r>
              <a:rPr lang="it-IT" b="1" dirty="0" smtClean="0"/>
              <a:t>per gli impiegati </a:t>
            </a:r>
            <a:r>
              <a:rPr lang="it-IT" dirty="0" smtClean="0"/>
              <a:t>(nel giudizio dei loro capi), </a:t>
            </a:r>
          </a:p>
          <a:p>
            <a:pPr marL="355600" indent="-355600">
              <a:lnSpc>
                <a:spcPct val="120000"/>
              </a:lnSpc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q"/>
              <a:tabLst>
                <a:tab pos="355600" algn="l"/>
              </a:tabLst>
            </a:pPr>
            <a:r>
              <a:rPr lang="it-IT" dirty="0" smtClean="0"/>
              <a:t>+ </a:t>
            </a:r>
            <a:r>
              <a:rPr lang="it-IT" b="1" dirty="0" smtClean="0"/>
              <a:t>27% per gli operai</a:t>
            </a:r>
          </a:p>
          <a:p>
            <a:pPr marL="355600" indent="-355600">
              <a:lnSpc>
                <a:spcPct val="120000"/>
              </a:lnSpc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q"/>
              <a:tabLst>
                <a:tab pos="355600" algn="l"/>
              </a:tabLst>
            </a:pPr>
            <a:r>
              <a:rPr lang="it-IT" dirty="0" smtClean="0"/>
              <a:t>Tasso di logoramento inferiore del </a:t>
            </a:r>
            <a:r>
              <a:rPr lang="it-IT" b="1" dirty="0" smtClean="0"/>
              <a:t>125%</a:t>
            </a:r>
          </a:p>
          <a:p>
            <a:pPr marL="355600" indent="-355600">
              <a:lnSpc>
                <a:spcPct val="120000"/>
              </a:lnSpc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q"/>
              <a:tabLst>
                <a:tab pos="355600" algn="l"/>
              </a:tabLst>
            </a:pPr>
            <a:r>
              <a:rPr lang="it-IT" dirty="0" smtClean="0"/>
              <a:t>Soddisfazione maggiore rispetto al proprio lavoro (</a:t>
            </a:r>
            <a:r>
              <a:rPr lang="it-IT" b="1" dirty="0" smtClean="0"/>
              <a:t>46%) </a:t>
            </a:r>
            <a:r>
              <a:rPr lang="it-IT" dirty="0" smtClean="0"/>
              <a:t>e </a:t>
            </a:r>
            <a:endParaRPr lang="it-IT" dirty="0" smtClean="0"/>
          </a:p>
          <a:p>
            <a:pPr>
              <a:lnSpc>
                <a:spcPct val="120000"/>
              </a:lnSpc>
              <a:buClr>
                <a:schemeClr val="tx2">
                  <a:lumMod val="75000"/>
                </a:schemeClr>
              </a:buClr>
              <a:buSzPct val="70000"/>
              <a:tabLst>
                <a:tab pos="355600" algn="l"/>
              </a:tabLst>
            </a:pPr>
            <a:r>
              <a:rPr lang="it-IT" b="1" dirty="0"/>
              <a:t>	</a:t>
            </a:r>
            <a:r>
              <a:rPr lang="it-IT" b="1" dirty="0" smtClean="0"/>
              <a:t>contagio </a:t>
            </a:r>
            <a:r>
              <a:rPr lang="it-IT" b="1" dirty="0" smtClean="0"/>
              <a:t>positivo</a:t>
            </a:r>
          </a:p>
          <a:p>
            <a:pPr marL="355600" indent="-355600">
              <a:lnSpc>
                <a:spcPct val="120000"/>
              </a:lnSpc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q"/>
              <a:tabLst>
                <a:tab pos="355600" algn="l"/>
              </a:tabLst>
            </a:pPr>
            <a:r>
              <a:rPr lang="it-IT" b="1" dirty="0" smtClean="0"/>
              <a:t>Vendite superiori del 37%</a:t>
            </a:r>
            <a:endParaRPr lang="it-IT" dirty="0" smtClean="0"/>
          </a:p>
          <a:p>
            <a:pPr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q"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355600" indent="-355600"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q"/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Risparmi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per l’azienda in costi di assistenza sanitaria e ore perdute</a:t>
            </a:r>
          </a:p>
          <a:p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452320" y="1628800"/>
            <a:ext cx="865237" cy="36933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- COSTI</a:t>
            </a:r>
            <a:endParaRPr lang="it-IT" b="1" dirty="0"/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179512" y="4725144"/>
            <a:ext cx="3960440" cy="14847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it-IT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it-IT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Lavoratori Felici = Coinvolti</a:t>
            </a:r>
            <a:r>
              <a:rPr kumimoji="0" lang="it-IT" sz="31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1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31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283968" y="51571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Apprendimento</a:t>
            </a:r>
            <a:endParaRPr lang="it-IT" b="1" dirty="0"/>
          </a:p>
        </p:txBody>
      </p:sp>
      <p:sp>
        <p:nvSpPr>
          <p:cNvPr id="20" name="Rettangolo 19"/>
          <p:cNvSpPr/>
          <p:nvPr/>
        </p:nvSpPr>
        <p:spPr>
          <a:xfrm>
            <a:off x="4211960" y="5157192"/>
            <a:ext cx="1800200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4427984" y="5661248"/>
            <a:ext cx="1728192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4499992" y="56612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Vitalità</a:t>
            </a:r>
            <a:endParaRPr lang="it-IT" b="1" dirty="0"/>
          </a:p>
        </p:txBody>
      </p:sp>
      <p:cxnSp>
        <p:nvCxnSpPr>
          <p:cNvPr id="24" name="Connettore 2 23"/>
          <p:cNvCxnSpPr/>
          <p:nvPr/>
        </p:nvCxnSpPr>
        <p:spPr>
          <a:xfrm>
            <a:off x="3779912" y="5661248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V="1">
            <a:off x="3779912" y="5229200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http://www.sostariffe.it/news/wp-content/uploads/2013/07/risparmio-sol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1825343" cy="1368152"/>
          </a:xfrm>
          <a:prstGeom prst="rect">
            <a:avLst/>
          </a:prstGeom>
          <a:noFill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4385">
            <a:off x="6390456" y="5242134"/>
            <a:ext cx="1259632" cy="83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 descr="http://crisiesviluppo.manageritalia.it/wp-content/uploads/2012/04/lavoro-fel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3694" y="2847006"/>
            <a:ext cx="1453863" cy="1594148"/>
          </a:xfrm>
          <a:prstGeom prst="rect">
            <a:avLst/>
          </a:prstGeom>
          <a:noFill/>
        </p:spPr>
      </p:pic>
      <p:cxnSp>
        <p:nvCxnSpPr>
          <p:cNvPr id="39" name="Forma 38"/>
          <p:cNvCxnSpPr/>
          <p:nvPr/>
        </p:nvCxnSpPr>
        <p:spPr>
          <a:xfrm>
            <a:off x="7020272" y="764704"/>
            <a:ext cx="1080691" cy="79208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Forma 40"/>
          <p:cNvCxnSpPr>
            <a:endCxn id="9" idx="3"/>
          </p:cNvCxnSpPr>
          <p:nvPr/>
        </p:nvCxnSpPr>
        <p:spPr>
          <a:xfrm rot="5400000">
            <a:off x="6141368" y="842708"/>
            <a:ext cx="965721" cy="80971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3"/>
          <p:cNvSpPr txBox="1"/>
          <p:nvPr/>
        </p:nvSpPr>
        <p:spPr>
          <a:xfrm>
            <a:off x="0" y="616530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dirty="0">
                <a:latin typeface="Arial" pitchFamily="34" charset="0"/>
                <a:cs typeface="Arial" pitchFamily="34" charset="0"/>
              </a:rPr>
              <a:t>Ricerca di Gretchen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Spreitzer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e Christine </a:t>
            </a:r>
            <a:r>
              <a:rPr lang="it-IT" sz="1400" dirty="0" err="1" smtClean="0">
                <a:latin typeface="Arial" pitchFamily="34" charset="0"/>
                <a:cs typeface="Arial" pitchFamily="34" charset="0"/>
              </a:rPr>
              <a:t>Porath</a:t>
            </a:r>
            <a:endParaRPr lang="it-IT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1400" dirty="0" smtClean="0">
                <a:latin typeface="Arial" pitchFamily="34" charset="0"/>
                <a:cs typeface="Arial" pitchFamily="34" charset="0"/>
              </a:rPr>
              <a:t>Fonte: Harvard business </a:t>
            </a:r>
            <a:r>
              <a:rPr lang="it-IT" sz="1400" dirty="0" err="1" smtClean="0">
                <a:latin typeface="Arial" pitchFamily="34" charset="0"/>
                <a:cs typeface="Arial" pitchFamily="34" charset="0"/>
              </a:rPr>
              <a:t>Review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 – Italia </a:t>
            </a:r>
            <a:r>
              <a:rPr lang="it-IT" sz="1400" dirty="0" err="1" smtClean="0">
                <a:latin typeface="Arial" pitchFamily="34" charset="0"/>
                <a:cs typeface="Arial" pitchFamily="34" charset="0"/>
              </a:rPr>
              <a:t>Gen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it-IT" sz="1400" dirty="0" err="1" smtClean="0">
                <a:latin typeface="Arial" pitchFamily="34" charset="0"/>
                <a:cs typeface="Arial" pitchFamily="34" charset="0"/>
              </a:rPr>
              <a:t>Feb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 2012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2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9" descr="CLA_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" y="1267683"/>
            <a:ext cx="84328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cap="all" dirty="0">
                <a:solidFill>
                  <a:srgbClr val="002060"/>
                </a:solidFill>
              </a:rPr>
              <a:t>CLA’s Approach to Innovation </a:t>
            </a: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8763000" cy="417984"/>
          </a:xfrm>
          <a:noFill/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330066"/>
                </a:solidFill>
              </a:rPr>
              <a:t>CLA uses</a:t>
            </a:r>
            <a:r>
              <a:rPr lang="en-US" sz="1600" b="1" i="1" dirty="0" smtClean="0">
                <a:solidFill>
                  <a:srgbClr val="330066"/>
                </a:solidFill>
              </a:rPr>
              <a:t> Adaptive Leadership™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330066"/>
                </a:solidFill>
              </a:rPr>
              <a:t>to </a:t>
            </a:r>
            <a:br>
              <a:rPr lang="en-US" sz="1600" b="1" dirty="0" smtClean="0">
                <a:solidFill>
                  <a:srgbClr val="330066"/>
                </a:solidFill>
              </a:rPr>
            </a:br>
            <a:r>
              <a:rPr lang="en-US" sz="1600" b="1" dirty="0" smtClean="0">
                <a:solidFill>
                  <a:srgbClr val="330066"/>
                </a:solidFill>
              </a:rPr>
              <a:t>increase the capacity and performance </a:t>
            </a:r>
          </a:p>
        </p:txBody>
      </p:sp>
      <p:sp>
        <p:nvSpPr>
          <p:cNvPr id="5126" name="Text Box 25"/>
          <p:cNvSpPr txBox="1">
            <a:spLocks noChangeArrowheads="1"/>
          </p:cNvSpPr>
          <p:nvPr/>
        </p:nvSpPr>
        <p:spPr bwMode="auto">
          <a:xfrm>
            <a:off x="822325" y="5602288"/>
            <a:ext cx="73310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127" name="Text Box 27"/>
          <p:cNvSpPr txBox="1">
            <a:spLocks noChangeArrowheads="1"/>
          </p:cNvSpPr>
          <p:nvPr/>
        </p:nvSpPr>
        <p:spPr bwMode="auto">
          <a:xfrm>
            <a:off x="914400" y="5699125"/>
            <a:ext cx="7620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Adaptive Leadership is a unique framework to allow organizations and individuals to thrive in complex and changing environments</a:t>
            </a:r>
          </a:p>
        </p:txBody>
      </p:sp>
      <p:sp>
        <p:nvSpPr>
          <p:cNvPr id="5128" name="Text Box 30"/>
          <p:cNvSpPr txBox="1">
            <a:spLocks noChangeArrowheads="1"/>
          </p:cNvSpPr>
          <p:nvPr/>
        </p:nvSpPr>
        <p:spPr bwMode="auto">
          <a:xfrm>
            <a:off x="609600" y="4343400"/>
            <a:ext cx="243840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Determining what practices are core to the future and what are obstacles to the future</a:t>
            </a:r>
          </a:p>
        </p:txBody>
      </p:sp>
      <p:sp>
        <p:nvSpPr>
          <p:cNvPr id="5129" name="Text Box 31"/>
          <p:cNvSpPr txBox="1">
            <a:spLocks noChangeArrowheads="1"/>
          </p:cNvSpPr>
          <p:nvPr/>
        </p:nvSpPr>
        <p:spPr bwMode="auto">
          <a:xfrm>
            <a:off x="3810000" y="4343400"/>
            <a:ext cx="21336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Testing new practices</a:t>
            </a:r>
          </a:p>
        </p:txBody>
      </p:sp>
      <p:sp>
        <p:nvSpPr>
          <p:cNvPr id="5130" name="Text Box 32"/>
          <p:cNvSpPr txBox="1">
            <a:spLocks noChangeArrowheads="1"/>
          </p:cNvSpPr>
          <p:nvPr/>
        </p:nvSpPr>
        <p:spPr bwMode="auto">
          <a:xfrm>
            <a:off x="6629400" y="4343400"/>
            <a:ext cx="19050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Integrating the new practices</a:t>
            </a:r>
          </a:p>
        </p:txBody>
      </p:sp>
      <p:sp>
        <p:nvSpPr>
          <p:cNvPr id="5131" name="AutoShape 33"/>
          <p:cNvSpPr>
            <a:spLocks noChangeArrowheads="1"/>
          </p:cNvSpPr>
          <p:nvPr/>
        </p:nvSpPr>
        <p:spPr bwMode="auto">
          <a:xfrm>
            <a:off x="3124200" y="3124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B2B2B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32" name="AutoShape 34"/>
          <p:cNvSpPr>
            <a:spLocks noChangeArrowheads="1"/>
          </p:cNvSpPr>
          <p:nvPr/>
        </p:nvSpPr>
        <p:spPr bwMode="auto">
          <a:xfrm>
            <a:off x="6019800" y="3124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B2B2B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04728" y="2657817"/>
            <a:ext cx="92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20-25%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670581"/>
            <a:ext cx="5495419" cy="5544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4" name="CasellaDiTesto 5"/>
          <p:cNvSpPr txBox="1">
            <a:spLocks noChangeArrowheads="1"/>
          </p:cNvSpPr>
          <p:nvPr/>
        </p:nvSpPr>
        <p:spPr bwMode="auto">
          <a:xfrm>
            <a:off x="3059832" y="2204864"/>
            <a:ext cx="2988332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600" dirty="0">
                <a:solidFill>
                  <a:srgbClr val="000000"/>
                </a:solidFill>
                <a:ea typeface="ＭＳ Ｐゴシック" pitchFamily="34" charset="-128"/>
              </a:rPr>
              <a:t>A</a:t>
            </a:r>
            <a:r>
              <a:rPr lang="it-IT" altLang="it-IT" sz="1600" dirty="0" smtClean="0">
                <a:solidFill>
                  <a:srgbClr val="000000"/>
                </a:solidFill>
                <a:ea typeface="ＭＳ Ｐゴシック" pitchFamily="34" charset="-128"/>
              </a:rPr>
              <a:t>ccompagna il processo di </a:t>
            </a:r>
            <a:r>
              <a:rPr lang="it-IT" altLang="it-IT" sz="1600" dirty="0" err="1" smtClean="0">
                <a:solidFill>
                  <a:srgbClr val="000000"/>
                </a:solidFill>
                <a:ea typeface="ＭＳ Ｐゴシック" pitchFamily="34" charset="-128"/>
              </a:rPr>
              <a:t>dream</a:t>
            </a:r>
            <a:r>
              <a:rPr lang="it-IT" altLang="it-IT" sz="1600" dirty="0" smtClean="0">
                <a:solidFill>
                  <a:srgbClr val="000000"/>
                </a:solidFill>
                <a:ea typeface="ＭＳ Ｐゴシック" pitchFamily="34" charset="-128"/>
              </a:rPr>
              <a:t> management e trasforma il sogno in successo organizzativo.</a:t>
            </a:r>
          </a:p>
          <a:p>
            <a:endParaRPr lang="it-IT" altLang="it-IT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600" dirty="0" smtClean="0">
                <a:solidFill>
                  <a:srgbClr val="000000"/>
                </a:solidFill>
                <a:ea typeface="ＭＳ Ｐゴシック" pitchFamily="34" charset="-128"/>
              </a:rPr>
              <a:t>Promuove il benessere come generatore di performance d’eccellenza.</a:t>
            </a:r>
          </a:p>
          <a:p>
            <a:endParaRPr lang="it-IT" altLang="it-IT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600" dirty="0" smtClean="0">
                <a:solidFill>
                  <a:srgbClr val="000000"/>
                </a:solidFill>
                <a:ea typeface="ＭＳ Ｐゴシック" pitchFamily="34" charset="-128"/>
              </a:rPr>
              <a:t>Scopre e valorizza il potenziale delle persone per sviluppare l’organizzazione.</a:t>
            </a:r>
          </a:p>
          <a:p>
            <a:endParaRPr lang="it-IT" altLang="it-IT" dirty="0">
              <a:solidFill>
                <a:srgbClr val="000000"/>
              </a:solidFill>
              <a:ea typeface="ＭＳ Ｐゴシック" pitchFamily="34" charset="-128"/>
            </a:endParaRPr>
          </a:p>
          <a:p>
            <a:endParaRPr lang="it-IT" altLang="it-IT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endParaRPr lang="it-IT" altLang="it-IT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endParaRPr lang="it-IT" altLang="it-IT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/>
            <a:r>
              <a:rPr lang="it-IT" altLang="it-IT" dirty="0" smtClean="0">
                <a:solidFill>
                  <a:srgbClr val="000000"/>
                </a:solidFill>
                <a:ea typeface="ＭＳ Ｐゴシック" pitchFamily="34" charset="-128"/>
              </a:rPr>
              <a:t>Siamo disponibili per approfondimenti</a:t>
            </a:r>
          </a:p>
          <a:p>
            <a:pPr algn="ctr"/>
            <a:endParaRPr lang="en-US" altLang="it-IT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5363" name="Immagin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43033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CasellaDiTesto 1"/>
          <p:cNvSpPr txBox="1">
            <a:spLocks noChangeArrowheads="1"/>
          </p:cNvSpPr>
          <p:nvPr/>
        </p:nvSpPr>
        <p:spPr bwMode="auto">
          <a:xfrm>
            <a:off x="7308035" y="5589240"/>
            <a:ext cx="1728788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it-IT" altLang="it-IT" sz="1200" b="1" dirty="0">
                <a:solidFill>
                  <a:srgbClr val="003399"/>
                </a:solidFill>
              </a:rPr>
              <a:t>Eu-</a:t>
            </a:r>
            <a:r>
              <a:rPr lang="it-IT" altLang="it-IT" sz="1200" b="1" dirty="0" err="1">
                <a:solidFill>
                  <a:srgbClr val="003399"/>
                </a:solidFill>
              </a:rPr>
              <a:t>tròpia</a:t>
            </a:r>
            <a:r>
              <a:rPr lang="it-IT" altLang="it-IT" sz="1200" b="1" dirty="0">
                <a:solidFill>
                  <a:srgbClr val="003399"/>
                </a:solidFill>
              </a:rPr>
              <a:t> s.r.l.</a:t>
            </a:r>
            <a:br>
              <a:rPr lang="it-IT" altLang="it-IT" sz="1200" b="1" dirty="0">
                <a:solidFill>
                  <a:srgbClr val="003399"/>
                </a:solidFill>
              </a:rPr>
            </a:br>
            <a:r>
              <a:rPr lang="it-IT" altLang="it-IT" sz="1200" dirty="0">
                <a:solidFill>
                  <a:srgbClr val="003399"/>
                </a:solidFill>
              </a:rPr>
              <a:t>Via </a:t>
            </a:r>
            <a:r>
              <a:rPr lang="it-IT" altLang="it-IT" sz="1200" dirty="0" err="1">
                <a:solidFill>
                  <a:srgbClr val="003399"/>
                </a:solidFill>
              </a:rPr>
              <a:t>Bragadino</a:t>
            </a:r>
            <a:r>
              <a:rPr lang="it-IT" altLang="it-IT" sz="1200" dirty="0">
                <a:solidFill>
                  <a:srgbClr val="003399"/>
                </a:solidFill>
              </a:rPr>
              <a:t>, 2</a:t>
            </a:r>
            <a:br>
              <a:rPr lang="it-IT" altLang="it-IT" sz="1200" dirty="0">
                <a:solidFill>
                  <a:srgbClr val="003399"/>
                </a:solidFill>
              </a:rPr>
            </a:br>
            <a:r>
              <a:rPr lang="it-IT" altLang="it-IT" sz="1200" dirty="0">
                <a:solidFill>
                  <a:srgbClr val="003399"/>
                </a:solidFill>
              </a:rPr>
              <a:t>20144 Milano</a:t>
            </a:r>
            <a:br>
              <a:rPr lang="it-IT" altLang="it-IT" sz="1200" dirty="0">
                <a:solidFill>
                  <a:srgbClr val="003399"/>
                </a:solidFill>
              </a:rPr>
            </a:br>
            <a:r>
              <a:rPr lang="it-IT" altLang="it-IT" sz="1200" dirty="0">
                <a:solidFill>
                  <a:srgbClr val="003399"/>
                </a:solidFill>
              </a:rPr>
              <a:t>Tel. 02-43319008</a:t>
            </a:r>
            <a:br>
              <a:rPr lang="it-IT" altLang="it-IT" sz="1200" dirty="0">
                <a:solidFill>
                  <a:srgbClr val="003399"/>
                </a:solidFill>
              </a:rPr>
            </a:br>
            <a:r>
              <a:rPr lang="it-IT" altLang="it-IT" sz="1200" dirty="0">
                <a:solidFill>
                  <a:srgbClr val="003399"/>
                </a:solidFill>
              </a:rPr>
              <a:t>Fax 02-43319024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it-IT" altLang="it-IT" sz="1200" b="1" dirty="0">
                <a:solidFill>
                  <a:srgbClr val="003399"/>
                </a:solidFill>
              </a:rPr>
              <a:t>www.eu-tropia.it</a:t>
            </a:r>
            <a:r>
              <a:rPr lang="it-IT" altLang="it-IT" b="1" dirty="0"/>
              <a:t/>
            </a:r>
            <a:br>
              <a:rPr lang="it-IT" altLang="it-IT" b="1" dirty="0"/>
            </a:br>
            <a:endParaRPr lang="it-IT" altLang="it-IT" b="1" dirty="0"/>
          </a:p>
          <a:p>
            <a:endParaRPr lang="it-IT" alt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627784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Grazie per la cortese attenzione!</a:t>
            </a:r>
          </a:p>
        </p:txBody>
      </p:sp>
    </p:spTree>
    <p:extLst>
      <p:ext uri="{BB962C8B-B14F-4D97-AF65-F5344CB8AC3E}">
        <p14:creationId xmlns:p14="http://schemas.microsoft.com/office/powerpoint/2010/main" val="15572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189</Words>
  <Application>Microsoft Office PowerPoint</Application>
  <PresentationFormat>Presentazione su schermo (4:3)</PresentationFormat>
  <Paragraphs>54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  Benessere organizzativo e performance  lavoro e sviluppo sostenibili      Rosanna Gallo    </vt:lpstr>
      <vt:lpstr>      IN-SOSTENIBILITÁ ?</vt:lpstr>
      <vt:lpstr>Presentazione standard di PowerPoint</vt:lpstr>
      <vt:lpstr>Presentazione standard di PowerPoint</vt:lpstr>
      <vt:lpstr>  DOPPIO beneficio di un approccio positivo </vt:lpstr>
      <vt:lpstr>CLA’s Approach to Innovation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Sostenibilità Benessere e performance</dc:title>
  <dc:creator>Rosanna Ufficio</dc:creator>
  <cp:lastModifiedBy>Rosanna</cp:lastModifiedBy>
  <cp:revision>72</cp:revision>
  <dcterms:created xsi:type="dcterms:W3CDTF">2013-10-29T08:30:25Z</dcterms:created>
  <dcterms:modified xsi:type="dcterms:W3CDTF">2013-10-30T11:25:32Z</dcterms:modified>
</cp:coreProperties>
</file>